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69" r:id="rId4"/>
    <p:sldId id="348" r:id="rId5"/>
    <p:sldId id="268" r:id="rId6"/>
    <p:sldId id="258" r:id="rId7"/>
    <p:sldId id="270" r:id="rId8"/>
    <p:sldId id="349" r:id="rId9"/>
    <p:sldId id="271" r:id="rId10"/>
    <p:sldId id="273" r:id="rId11"/>
    <p:sldId id="274" r:id="rId12"/>
    <p:sldId id="329" r:id="rId13"/>
    <p:sldId id="272" r:id="rId14"/>
    <p:sldId id="330" r:id="rId15"/>
    <p:sldId id="297" r:id="rId16"/>
    <p:sldId id="332" r:id="rId17"/>
    <p:sldId id="298" r:id="rId18"/>
    <p:sldId id="331" r:id="rId19"/>
    <p:sldId id="333" r:id="rId20"/>
    <p:sldId id="334" r:id="rId21"/>
    <p:sldId id="335" r:id="rId22"/>
    <p:sldId id="261" r:id="rId23"/>
    <p:sldId id="315" r:id="rId24"/>
    <p:sldId id="262" r:id="rId25"/>
    <p:sldId id="317" r:id="rId26"/>
    <p:sldId id="336" r:id="rId27"/>
    <p:sldId id="337" r:id="rId28"/>
    <p:sldId id="338" r:id="rId29"/>
    <p:sldId id="339" r:id="rId30"/>
    <p:sldId id="340" r:id="rId31"/>
    <p:sldId id="350" r:id="rId32"/>
    <p:sldId id="265" r:id="rId33"/>
    <p:sldId id="343" r:id="rId34"/>
    <p:sldId id="292" r:id="rId35"/>
    <p:sldId id="344" r:id="rId36"/>
    <p:sldId id="351" r:id="rId37"/>
    <p:sldId id="275" r:id="rId38"/>
    <p:sldId id="276" r:id="rId39"/>
    <p:sldId id="279" r:id="rId40"/>
    <p:sldId id="282" r:id="rId41"/>
    <p:sldId id="280" r:id="rId42"/>
    <p:sldId id="281" r:id="rId43"/>
    <p:sldId id="352" r:id="rId44"/>
    <p:sldId id="353" r:id="rId45"/>
    <p:sldId id="295" r:id="rId46"/>
    <p:sldId id="296" r:id="rId47"/>
    <p:sldId id="290" r:id="rId48"/>
    <p:sldId id="345" r:id="rId49"/>
    <p:sldId id="289" r:id="rId50"/>
    <p:sldId id="291" r:id="rId51"/>
    <p:sldId id="288" r:id="rId52"/>
    <p:sldId id="264" r:id="rId53"/>
    <p:sldId id="321" r:id="rId54"/>
    <p:sldId id="322" r:id="rId55"/>
    <p:sldId id="323" r:id="rId56"/>
    <p:sldId id="324" r:id="rId57"/>
    <p:sldId id="325" r:id="rId58"/>
    <p:sldId id="341" r:id="rId59"/>
    <p:sldId id="326" r:id="rId60"/>
    <p:sldId id="342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37"/>
    <p:restoredTop sz="94523"/>
  </p:normalViewPr>
  <p:slideViewPr>
    <p:cSldViewPr snapToGrid="0" snapToObjects="1">
      <p:cViewPr varScale="1">
        <p:scale>
          <a:sx n="74" d="100"/>
          <a:sy n="74" d="100"/>
        </p:scale>
        <p:origin x="2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54A51-4AC1-1A4F-95E4-4C905B8877D7}" type="datetimeFigureOut">
              <a:rPr lang="en-US" smtClean="0"/>
              <a:t>8/14/23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1E044-EDE3-D64D-9A4D-8C8282904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742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>
            <a:extLst>
              <a:ext uri="{FF2B5EF4-FFF2-40B4-BE49-F238E27FC236}">
                <a16:creationId xmlns:a16="http://schemas.microsoft.com/office/drawing/2014/main" id="{1F4CC486-DD04-4B48-B13B-5C04FD1809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75426F3-CBB3-2547-9D8E-1D450AE21537}" type="slidenum">
              <a:rPr lang="en-US" altLang="en-US" smtClean="0"/>
              <a:pPr>
                <a:spcBef>
                  <a:spcPct val="0"/>
                </a:spcBef>
              </a:pPr>
              <a:t>15</a:t>
            </a:fld>
            <a:endParaRPr lang="en-US" altLang="en-US"/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F83C19AD-F8A9-9A4B-BC1B-26AACCD2D5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00853A10-FFBE-644B-BC8E-8D961A9F94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8641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>
            <a:extLst>
              <a:ext uri="{FF2B5EF4-FFF2-40B4-BE49-F238E27FC236}">
                <a16:creationId xmlns:a16="http://schemas.microsoft.com/office/drawing/2014/main" id="{1F4CC486-DD04-4B48-B13B-5C04FD1809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75426F3-CBB3-2547-9D8E-1D450AE21537}" type="slidenum">
              <a:rPr lang="en-US" altLang="en-US" smtClean="0"/>
              <a:pPr>
                <a:spcBef>
                  <a:spcPct val="0"/>
                </a:spcBef>
              </a:pPr>
              <a:t>16</a:t>
            </a:fld>
            <a:endParaRPr lang="en-US" altLang="en-US"/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F83C19AD-F8A9-9A4B-BC1B-26AACCD2D5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00853A10-FFBE-644B-BC8E-8D961A9F94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8402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>
            <a:extLst>
              <a:ext uri="{FF2B5EF4-FFF2-40B4-BE49-F238E27FC236}">
                <a16:creationId xmlns:a16="http://schemas.microsoft.com/office/drawing/2014/main" id="{6F66F76B-541A-F940-9C1E-922B94CF9A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E5588F0-89F8-F344-958C-950613A6FB81}" type="slidenum">
              <a:rPr lang="en-US" altLang="en-US" smtClean="0"/>
              <a:pPr>
                <a:spcBef>
                  <a:spcPct val="0"/>
                </a:spcBef>
              </a:pPr>
              <a:t>17</a:t>
            </a:fld>
            <a:endParaRPr lang="en-US" altLang="en-US"/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47AF658E-9801-F34F-8FAB-4B48E8F3F4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7BC3EEAF-0F85-C244-A881-4906E8F157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6328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BD8B9-CA52-AC4F-AAF1-BDE8136AE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7B3D42-8CB9-1144-95E6-62C2F27347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B2A4A-0D86-6840-A5DB-FA9CC49BB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F8EC-BF71-044E-9ED3-987DFE3934AF}" type="datetimeFigureOut">
              <a:rPr lang="en-US" smtClean="0"/>
              <a:t>8/14/23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E183B-2EDE-6B49-95BD-A3DF9E509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778FE-DFEF-5840-B0EE-E51179FF9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84F9-09F9-DA40-8681-7D3CD1EC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439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EE333-94D4-4449-8726-8642FC1ED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974DA1-9B81-484D-9EEC-DAEEA7692C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E4FA0-B4CD-724D-BEE0-D0EF501F9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F8EC-BF71-044E-9ED3-987DFE3934AF}" type="datetimeFigureOut">
              <a:rPr lang="en-US" smtClean="0"/>
              <a:t>8/14/23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6D958-B2A4-7A4C-8454-96D162F46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75801-B932-1045-9FC3-B92002990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84F9-09F9-DA40-8681-7D3CD1EC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029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EEA7D9-13A6-3E4A-9A69-C8968B5E93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8B40A0-2EE4-0047-BD31-EDAAF38BD8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0BB99-60F3-5C46-8119-EB050803A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F8EC-BF71-044E-9ED3-987DFE3934AF}" type="datetimeFigureOut">
              <a:rPr lang="en-US" smtClean="0"/>
              <a:t>8/14/23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0FADB-2A30-874E-AE23-C07EDD5DA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A2B3E-049D-3D42-980E-83D01D18A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84F9-09F9-DA40-8681-7D3CD1EC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495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A998A-2746-D446-A03B-86447356F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05866-828B-A643-99E2-9A6185315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6FE1F6-BB70-E740-A1F6-2FB0085C7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F8EC-BF71-044E-9ED3-987DFE3934AF}" type="datetimeFigureOut">
              <a:rPr lang="en-US" smtClean="0"/>
              <a:t>8/14/23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DC15F-512B-B943-86FC-8B08AF3DF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C955B-41D6-3148-8A44-255670E25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84F9-09F9-DA40-8681-7D3CD1EC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607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D8785-1398-5F4B-980C-9AC3A12AF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8EB354-F952-E74D-BCE5-125BC2DA4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A920C-CA1D-6441-9D55-21ACBCBEE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F8EC-BF71-044E-9ED3-987DFE3934AF}" type="datetimeFigureOut">
              <a:rPr lang="en-US" smtClean="0"/>
              <a:t>8/14/23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A2970-CB34-C64E-99D7-BFCDFDE5A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85CA0-84BE-CA4B-A0A4-940DEE7D7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84F9-09F9-DA40-8681-7D3CD1EC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615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A433F-BF0F-AF45-8DFE-ADC578E65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7F4CA-E903-CE41-9D42-17AD782EEB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B1C1ED-A5BD-ED4A-B644-4D26AF0FC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CB5A35-1CCA-B04A-BAD0-ADD2D8D72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F8EC-BF71-044E-9ED3-987DFE3934AF}" type="datetimeFigureOut">
              <a:rPr lang="en-US" smtClean="0"/>
              <a:t>8/14/23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EA262-6F79-AF4B-80D0-FB4E8DF49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DB1DAA-18A2-D14E-A6FD-6BB9976CE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84F9-09F9-DA40-8681-7D3CD1EC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401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82905-B29C-3741-832D-402071D55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52B2B0-CF88-424A-8097-175281EEF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D9506A-E549-254F-B444-AD4E2572AA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704C70-2106-BA47-A439-FF24E625F7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86043D-C5B0-0B4D-9E86-AF636FEF7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6B528C-DFED-274F-AAAC-A3250737D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F8EC-BF71-044E-9ED3-987DFE3934AF}" type="datetimeFigureOut">
              <a:rPr lang="en-US" smtClean="0"/>
              <a:t>8/14/23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FFF67E-644E-5340-946D-4BB787E83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1938B8-3B10-D94B-9A9E-58E0EA5F9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84F9-09F9-DA40-8681-7D3CD1EC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822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867C4-1359-884F-98C4-692947FE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15C1B6-D9F2-5B41-96C9-27FDFFE76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F8EC-BF71-044E-9ED3-987DFE3934AF}" type="datetimeFigureOut">
              <a:rPr lang="en-US" smtClean="0"/>
              <a:t>8/14/23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44063-6484-C145-AAD6-7DB7061B8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5FA81-290C-4F44-B6F9-A44D6B4B7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84F9-09F9-DA40-8681-7D3CD1EC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55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12CA7-8DE7-8A45-B12E-1B9D096E4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F8EC-BF71-044E-9ED3-987DFE3934AF}" type="datetimeFigureOut">
              <a:rPr lang="en-US" smtClean="0"/>
              <a:t>8/14/23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B95B5F-E275-2F43-85E7-27A95C676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3F6C14-E9F5-5A49-BBDD-6251DB9CA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84F9-09F9-DA40-8681-7D3CD1EC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261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F5A05-E9E1-6049-A0CA-588EE3EB9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A8E8D-069B-0D47-9014-4B949E3B4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2FF0D4-C9F5-0D45-94E9-389D5174D9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F7D1C0-6803-EB4A-8399-0E27D06CE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F8EC-BF71-044E-9ED3-987DFE3934AF}" type="datetimeFigureOut">
              <a:rPr lang="en-US" smtClean="0"/>
              <a:t>8/14/23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F190F9-58BC-0C42-A75C-AEC4D0CA1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11F17-3308-234C-957D-26E267B66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84F9-09F9-DA40-8681-7D3CD1EC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556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4001F-1064-DF43-830A-85550FF7A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15D5C1-DC85-E64B-B2E8-CF45D2C4A1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1DC6-8E58-FF42-BEDC-7B41E3B50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B313E-4112-B84A-ADED-7EF9B49B8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F8EC-BF71-044E-9ED3-987DFE3934AF}" type="datetimeFigureOut">
              <a:rPr lang="en-US" smtClean="0"/>
              <a:t>8/14/23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1C2787-5F20-4F48-9EAB-8885516CD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E94F87-6C3F-9F4E-A001-0C1E180F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84F9-09F9-DA40-8681-7D3CD1EC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896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95CA5A-EB48-274E-AF96-BC2DA9387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9CC6DA-0560-E546-AB35-8E07BB8847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B4212-AFAE-E949-9F9C-9F8D721FD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BF8EC-BF71-044E-9ED3-987DFE3934AF}" type="datetimeFigureOut">
              <a:rPr lang="en-US" smtClean="0"/>
              <a:t>8/14/23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C7058A-B239-CC40-9064-930BF2BECA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D4EFE-EE46-644D-931A-419111F27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F84F9-09F9-DA40-8681-7D3CD1EC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20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16CF5-B952-8D41-BA3C-046B797C66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Climate and Soils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D856C3-5D98-044F-995B-CFD53D0F46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September 10, 2019</a:t>
            </a:r>
          </a:p>
        </p:txBody>
      </p:sp>
    </p:spTree>
    <p:extLst>
      <p:ext uri="{BB962C8B-B14F-4D97-AF65-F5344CB8AC3E}">
        <p14:creationId xmlns:p14="http://schemas.microsoft.com/office/powerpoint/2010/main" val="1328459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1E630-43DC-3143-8169-90EA6CA6B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Aerosols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F2FB6-ADFB-1941-9B1A-70A900515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07157" cy="4351338"/>
          </a:xfrm>
        </p:spPr>
        <p:txBody>
          <a:bodyPr>
            <a:normAutofit/>
          </a:bodyPr>
          <a:lstStyle/>
          <a:p>
            <a:r>
              <a:rPr lang="en-US" sz="4000" dirty="0"/>
              <a:t>Atmospheric particles</a:t>
            </a:r>
          </a:p>
          <a:p>
            <a:r>
              <a:rPr lang="en-US" sz="4000" dirty="0"/>
              <a:t>Reflect incoming radiation back to space</a:t>
            </a:r>
          </a:p>
          <a:p>
            <a:r>
              <a:rPr lang="en-US" sz="4000" dirty="0">
                <a:solidFill>
                  <a:srgbClr val="7030A0"/>
                </a:solidFill>
              </a:rPr>
              <a:t>What’s the climate impact?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94C6D6-28BB-C442-A769-1D56761A62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7625" y="702366"/>
            <a:ext cx="42291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93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B0588108-3610-5D4B-8364-87B547BE3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3958" y="-25995"/>
            <a:ext cx="4840288" cy="322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92832467-4DD7-7745-8245-4633716F2F1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6200" y="-609600"/>
            <a:ext cx="45704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4CB6EF8-943F-5F44-9D28-D7BA7076BF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9300" y="4317206"/>
            <a:ext cx="8902700" cy="554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ADD1A94-05CC-3346-A1DB-D3955836B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5400" y="5955506"/>
            <a:ext cx="2819400" cy="533400"/>
          </a:xfrm>
          <a:prstGeom prst="rect">
            <a:avLst/>
          </a:prstGeom>
          <a:solidFill>
            <a:srgbClr val="FFFF00">
              <a:alpha val="32941"/>
            </a:srgbClr>
          </a:soli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2611C9-8A28-A846-A3C6-353C0733A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3276600"/>
            <a:ext cx="1752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June 6</a:t>
            </a:r>
            <a:r>
              <a:rPr lang="en-US" altLang="en-US" sz="1800" baseline="30000"/>
              <a:t>th</a:t>
            </a:r>
            <a:r>
              <a:rPr lang="en-US" altLang="en-US" sz="1800"/>
              <a:t>, 1816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3DBF940-5719-634E-AB5B-D96628181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4213" y="3796903"/>
            <a:ext cx="46466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Mount </a:t>
            </a:r>
            <a:r>
              <a:rPr lang="en-US" altLang="en-US" sz="1800" dirty="0" err="1"/>
              <a:t>Tambora</a:t>
            </a:r>
            <a:r>
              <a:rPr lang="en-US" altLang="en-US" sz="1800" dirty="0"/>
              <a:t> erupts (April 5</a:t>
            </a:r>
            <a:r>
              <a:rPr lang="en-US" altLang="en-US" sz="1800" baseline="30000" dirty="0"/>
              <a:t>th</a:t>
            </a:r>
            <a:r>
              <a:rPr lang="en-US" altLang="en-US" sz="1800" dirty="0"/>
              <a:t>, 1815)</a:t>
            </a:r>
          </a:p>
        </p:txBody>
      </p:sp>
    </p:spTree>
    <p:extLst>
      <p:ext uri="{BB962C8B-B14F-4D97-AF65-F5344CB8AC3E}">
        <p14:creationId xmlns:p14="http://schemas.microsoft.com/office/powerpoint/2010/main" val="4094443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8569FB-0B13-F84D-A8A4-C413C8160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1" y="533400"/>
            <a:ext cx="7504747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89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EE9042C-0FE5-584A-A938-C76025EA4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9773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803C551-73F8-0A4E-B364-A1F0FF07E81B}"/>
              </a:ext>
            </a:extLst>
          </p:cNvPr>
          <p:cNvSpPr/>
          <p:nvPr/>
        </p:nvSpPr>
        <p:spPr>
          <a:xfrm>
            <a:off x="2888974" y="4571999"/>
            <a:ext cx="1736035" cy="1934817"/>
          </a:xfrm>
          <a:prstGeom prst="rect">
            <a:avLst/>
          </a:prstGeom>
          <a:noFill/>
          <a:ln w="2540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97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0E26A-9E61-D148-9166-8BE026558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Albedo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90B03-40FC-2646-BE24-1D5279348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Radiation reflected by a surface</a:t>
            </a:r>
          </a:p>
          <a:p>
            <a:r>
              <a:rPr lang="en-US" dirty="0"/>
              <a:t>High degree of variability in albedo of Earth’s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CEA895-2A35-A843-B0C4-231BED26B0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3373" y="3064565"/>
            <a:ext cx="4810539" cy="360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246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>
            <a:extLst>
              <a:ext uri="{FF2B5EF4-FFF2-40B4-BE49-F238E27FC236}">
                <a16:creationId xmlns:a16="http://schemas.microsoft.com/office/drawing/2014/main" id="{DDF0CC77-1375-614E-A37B-5FF97E75D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066800"/>
            <a:ext cx="8915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Oceans/lakes 				0.03-0.10</a:t>
            </a:r>
          </a:p>
          <a:p>
            <a:pPr eaLnBrk="1" hangingPunct="1"/>
            <a:r>
              <a:rPr lang="en-US" altLang="en-US"/>
              <a:t>Sea ice						0.30-0.45</a:t>
            </a:r>
          </a:p>
          <a:p>
            <a:pPr eaLnBrk="1" hangingPunct="1"/>
            <a:r>
              <a:rPr lang="en-US" altLang="en-US"/>
              <a:t>Fresh snow					0.75-0.95</a:t>
            </a:r>
          </a:p>
          <a:p>
            <a:pPr eaLnBrk="1" hangingPunct="1"/>
            <a:r>
              <a:rPr lang="en-US" altLang="en-US"/>
              <a:t>Tundra						0.15-0.20</a:t>
            </a:r>
          </a:p>
          <a:p>
            <a:pPr eaLnBrk="1" hangingPunct="1"/>
            <a:r>
              <a:rPr lang="en-US" altLang="en-US"/>
              <a:t>Conifer forest				0.09-0.15</a:t>
            </a:r>
          </a:p>
          <a:p>
            <a:pPr eaLnBrk="1" hangingPunct="1"/>
            <a:r>
              <a:rPr lang="en-US" altLang="en-US"/>
              <a:t>Broadleaf forest				0.15-0.20</a:t>
            </a:r>
          </a:p>
          <a:p>
            <a:pPr eaLnBrk="1" hangingPunct="1"/>
            <a:r>
              <a:rPr lang="en-US" altLang="en-US"/>
              <a:t>Desert						0.20-0.45</a:t>
            </a:r>
          </a:p>
          <a:p>
            <a:pPr eaLnBrk="1" hangingPunct="1"/>
            <a:r>
              <a:rPr lang="en-US" altLang="en-US"/>
              <a:t>Soil (wet)					0.05</a:t>
            </a:r>
          </a:p>
          <a:p>
            <a:pPr eaLnBrk="1" hangingPunct="1"/>
            <a:r>
              <a:rPr lang="en-US" altLang="en-US"/>
              <a:t>Soil (dry)					0.40</a:t>
            </a:r>
          </a:p>
          <a:p>
            <a:pPr eaLnBrk="1" hangingPunct="1"/>
            <a:endParaRPr lang="en-US" altLang="en-US"/>
          </a:p>
        </p:txBody>
      </p:sp>
      <p:sp>
        <p:nvSpPr>
          <p:cNvPr id="24578" name="Rectangle 3">
            <a:extLst>
              <a:ext uri="{FF2B5EF4-FFF2-40B4-BE49-F238E27FC236}">
                <a16:creationId xmlns:a16="http://schemas.microsoft.com/office/drawing/2014/main" id="{7F948E92-B75E-A74E-913E-BBEE7199C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>Albedo Examples</a:t>
            </a:r>
          </a:p>
        </p:txBody>
      </p:sp>
      <p:pic>
        <p:nvPicPr>
          <p:cNvPr id="24579" name="Picture 4" descr="c-3-26-02(2)">
            <a:extLst>
              <a:ext uri="{FF2B5EF4-FFF2-40B4-BE49-F238E27FC236}">
                <a16:creationId xmlns:a16="http://schemas.microsoft.com/office/drawing/2014/main" id="{4BF9824F-9059-C348-8EFA-67697B9BB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lum bright="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9201" y="1676401"/>
            <a:ext cx="2778125" cy="4657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80" name="Rectangle 5">
            <a:extLst>
              <a:ext uri="{FF2B5EF4-FFF2-40B4-BE49-F238E27FC236}">
                <a16:creationId xmlns:a16="http://schemas.microsoft.com/office/drawing/2014/main" id="{1CBE4003-5AA4-A348-B4D5-230BC467C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1066800"/>
            <a:ext cx="1905000" cy="6096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1374576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>
            <a:extLst>
              <a:ext uri="{FF2B5EF4-FFF2-40B4-BE49-F238E27FC236}">
                <a16:creationId xmlns:a16="http://schemas.microsoft.com/office/drawing/2014/main" id="{DDF0CC77-1375-614E-A37B-5FF97E75D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066800"/>
            <a:ext cx="8915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Oceans/lakes 				0.03-0.10</a:t>
            </a:r>
          </a:p>
          <a:p>
            <a:pPr eaLnBrk="1" hangingPunct="1"/>
            <a:r>
              <a:rPr lang="en-US" altLang="en-US"/>
              <a:t>Sea ice						0.30-0.45</a:t>
            </a:r>
          </a:p>
          <a:p>
            <a:pPr eaLnBrk="1" hangingPunct="1"/>
            <a:r>
              <a:rPr lang="en-US" altLang="en-US"/>
              <a:t>Fresh snow					0.75-0.95</a:t>
            </a:r>
          </a:p>
          <a:p>
            <a:pPr eaLnBrk="1" hangingPunct="1"/>
            <a:r>
              <a:rPr lang="en-US" altLang="en-US"/>
              <a:t>Tundra						0.15-0.20</a:t>
            </a:r>
          </a:p>
          <a:p>
            <a:pPr eaLnBrk="1" hangingPunct="1"/>
            <a:r>
              <a:rPr lang="en-US" altLang="en-US"/>
              <a:t>Conifer forest				0.09-0.15</a:t>
            </a:r>
          </a:p>
          <a:p>
            <a:pPr eaLnBrk="1" hangingPunct="1"/>
            <a:r>
              <a:rPr lang="en-US" altLang="en-US"/>
              <a:t>Broadleaf forest				0.15-0.20</a:t>
            </a:r>
          </a:p>
          <a:p>
            <a:pPr eaLnBrk="1" hangingPunct="1"/>
            <a:r>
              <a:rPr lang="en-US" altLang="en-US"/>
              <a:t>Desert						0.20-0.45</a:t>
            </a:r>
          </a:p>
          <a:p>
            <a:pPr eaLnBrk="1" hangingPunct="1"/>
            <a:r>
              <a:rPr lang="en-US" altLang="en-US"/>
              <a:t>Soil (wet)					0.05</a:t>
            </a:r>
          </a:p>
          <a:p>
            <a:pPr eaLnBrk="1" hangingPunct="1"/>
            <a:r>
              <a:rPr lang="en-US" altLang="en-US"/>
              <a:t>Soil (dry)					0.40</a:t>
            </a:r>
          </a:p>
          <a:p>
            <a:pPr eaLnBrk="1" hangingPunct="1"/>
            <a:endParaRPr lang="en-US" altLang="en-US"/>
          </a:p>
        </p:txBody>
      </p:sp>
      <p:sp>
        <p:nvSpPr>
          <p:cNvPr id="24578" name="Rectangle 3">
            <a:extLst>
              <a:ext uri="{FF2B5EF4-FFF2-40B4-BE49-F238E27FC236}">
                <a16:creationId xmlns:a16="http://schemas.microsoft.com/office/drawing/2014/main" id="{7F948E92-B75E-A74E-913E-BBEE7199C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>Albedo Examples</a:t>
            </a:r>
          </a:p>
        </p:txBody>
      </p:sp>
      <p:pic>
        <p:nvPicPr>
          <p:cNvPr id="24579" name="Picture 4" descr="c-3-26-02(2)">
            <a:extLst>
              <a:ext uri="{FF2B5EF4-FFF2-40B4-BE49-F238E27FC236}">
                <a16:creationId xmlns:a16="http://schemas.microsoft.com/office/drawing/2014/main" id="{4BF9824F-9059-C348-8EFA-67697B9BB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lum bright="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9201" y="1676401"/>
            <a:ext cx="2778125" cy="4657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80" name="Rectangle 5">
            <a:extLst>
              <a:ext uri="{FF2B5EF4-FFF2-40B4-BE49-F238E27FC236}">
                <a16:creationId xmlns:a16="http://schemas.microsoft.com/office/drawing/2014/main" id="{1CBE4003-5AA4-A348-B4D5-230BC467C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1066800"/>
            <a:ext cx="1905000" cy="6096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23DD5E-692C-BB47-9BF1-90C3F4D247C7}"/>
              </a:ext>
            </a:extLst>
          </p:cNvPr>
          <p:cNvSpPr txBox="1"/>
          <p:nvPr/>
        </p:nvSpPr>
        <p:spPr>
          <a:xfrm>
            <a:off x="8127500" y="3124200"/>
            <a:ext cx="35569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Can you rank these?</a:t>
            </a:r>
          </a:p>
        </p:txBody>
      </p:sp>
    </p:spTree>
    <p:extLst>
      <p:ext uri="{BB962C8B-B14F-4D97-AF65-F5344CB8AC3E}">
        <p14:creationId xmlns:p14="http://schemas.microsoft.com/office/powerpoint/2010/main" val="963442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id="{66F5F3F8-A4E0-B84C-AC64-2CE2BA514D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066800"/>
            <a:ext cx="8915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Oceans/lakes 				0.03-0.10</a:t>
            </a:r>
          </a:p>
          <a:p>
            <a:pPr eaLnBrk="1" hangingPunct="1"/>
            <a:r>
              <a:rPr lang="en-US" altLang="en-US"/>
              <a:t>Sea ice						0.30-0.45</a:t>
            </a:r>
          </a:p>
          <a:p>
            <a:pPr eaLnBrk="1" hangingPunct="1"/>
            <a:r>
              <a:rPr lang="en-US" altLang="en-US"/>
              <a:t>Fresh snow					0.75-0.95</a:t>
            </a:r>
          </a:p>
          <a:p>
            <a:pPr eaLnBrk="1" hangingPunct="1"/>
            <a:r>
              <a:rPr lang="en-US" altLang="en-US"/>
              <a:t>Tundra						0.15-0.20</a:t>
            </a:r>
          </a:p>
          <a:p>
            <a:pPr eaLnBrk="1" hangingPunct="1"/>
            <a:r>
              <a:rPr lang="en-US" altLang="en-US"/>
              <a:t>Conifer forest				0.09-0.15</a:t>
            </a:r>
          </a:p>
          <a:p>
            <a:pPr eaLnBrk="1" hangingPunct="1"/>
            <a:r>
              <a:rPr lang="en-US" altLang="en-US"/>
              <a:t>Broadleaf forest				0.15-0.20</a:t>
            </a:r>
          </a:p>
          <a:p>
            <a:pPr eaLnBrk="1" hangingPunct="1"/>
            <a:r>
              <a:rPr lang="en-US" altLang="en-US"/>
              <a:t>Desert						0.20-0.45</a:t>
            </a:r>
          </a:p>
          <a:p>
            <a:pPr eaLnBrk="1" hangingPunct="1"/>
            <a:r>
              <a:rPr lang="en-US" altLang="en-US"/>
              <a:t>Soil (wet)					0.05</a:t>
            </a:r>
          </a:p>
          <a:p>
            <a:pPr eaLnBrk="1" hangingPunct="1"/>
            <a:r>
              <a:rPr lang="en-US" altLang="en-US"/>
              <a:t>Soil (dry)					0.40</a:t>
            </a:r>
          </a:p>
          <a:p>
            <a:pPr eaLnBrk="1" hangingPunct="1"/>
            <a:endParaRPr lang="en-US" altLang="en-US"/>
          </a:p>
        </p:txBody>
      </p:sp>
      <p:pic>
        <p:nvPicPr>
          <p:cNvPr id="26626" name="Picture 4" descr="c-3-26-02(2)">
            <a:extLst>
              <a:ext uri="{FF2B5EF4-FFF2-40B4-BE49-F238E27FC236}">
                <a16:creationId xmlns:a16="http://schemas.microsoft.com/office/drawing/2014/main" id="{2FC8794E-AB34-204F-B6C3-3AAFAB84E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lum bright="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9201" y="1676401"/>
            <a:ext cx="2778125" cy="4657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27" name="Rectangle 3">
            <a:extLst>
              <a:ext uri="{FF2B5EF4-FFF2-40B4-BE49-F238E27FC236}">
                <a16:creationId xmlns:a16="http://schemas.microsoft.com/office/drawing/2014/main" id="{57EAE008-41D6-774F-B774-03BC16F0AE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chemeClr val="tx2"/>
                </a:solidFill>
              </a:rPr>
              <a:t>Amount reflected</a:t>
            </a:r>
          </a:p>
        </p:txBody>
      </p:sp>
    </p:spTree>
    <p:extLst>
      <p:ext uri="{BB962C8B-B14F-4D97-AF65-F5344CB8AC3E}">
        <p14:creationId xmlns:p14="http://schemas.microsoft.com/office/powerpoint/2010/main" val="3872217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EE9042C-0FE5-584A-A938-C76025EA4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9773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803C551-73F8-0A4E-B364-A1F0FF07E81B}"/>
              </a:ext>
            </a:extLst>
          </p:cNvPr>
          <p:cNvSpPr/>
          <p:nvPr/>
        </p:nvSpPr>
        <p:spPr>
          <a:xfrm>
            <a:off x="7792279" y="2729947"/>
            <a:ext cx="3021494" cy="1934817"/>
          </a:xfrm>
          <a:prstGeom prst="rect">
            <a:avLst/>
          </a:prstGeom>
          <a:noFill/>
          <a:ln w="2540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24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EB563-7FFE-7343-A358-8B5D80D0C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Greenhouse gases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284CF-72BD-D746-A44D-F3E1A5876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26426" cy="4351338"/>
          </a:xfrm>
        </p:spPr>
        <p:txBody>
          <a:bodyPr>
            <a:normAutofit/>
          </a:bodyPr>
          <a:lstStyle/>
          <a:p>
            <a:r>
              <a:rPr lang="en-US" sz="3600" dirty="0"/>
              <a:t>Trap outgoing longwave radiation</a:t>
            </a:r>
          </a:p>
          <a:p>
            <a:r>
              <a:rPr lang="en-US" sz="3600" dirty="0"/>
              <a:t>Act like a blanket over the Earth’s surface</a:t>
            </a:r>
          </a:p>
          <a:p>
            <a:r>
              <a:rPr lang="en-US" sz="3600" dirty="0"/>
              <a:t>Keep us warm!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1D2CF-A02E-1346-A58B-D25209A14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0061" y="2544417"/>
            <a:ext cx="3955774" cy="395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87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D1DC0-D554-354E-822F-FEA0EF57B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Climate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1D9FE0-A124-BB4F-9726-37545A9CF2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689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078569-B6AA-6A40-A876-CA620B128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330" y="0"/>
            <a:ext cx="370393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63FFA1-7FBD-BC47-95C5-B858307E9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028" y="2478432"/>
            <a:ext cx="63373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67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B20B02-E179-AD4E-8AC0-BFBBF82C8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58" y="0"/>
            <a:ext cx="1026671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56F345-ED6E-E24D-B8FF-DED3D713D2B6}"/>
              </a:ext>
            </a:extLst>
          </p:cNvPr>
          <p:cNvSpPr txBox="1"/>
          <p:nvPr/>
        </p:nvSpPr>
        <p:spPr>
          <a:xfrm>
            <a:off x="11442436" y="6488668"/>
            <a:ext cx="749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NOAA</a:t>
            </a:r>
          </a:p>
        </p:txBody>
      </p:sp>
    </p:spTree>
    <p:extLst>
      <p:ext uri="{BB962C8B-B14F-4D97-AF65-F5344CB8AC3E}">
        <p14:creationId xmlns:p14="http://schemas.microsoft.com/office/powerpoint/2010/main" val="1643344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B8032-1DF3-7046-9BDF-0D210383E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Topography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FC903-8532-C84F-9F6F-5ABA528065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69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>
            <a:extLst>
              <a:ext uri="{FF2B5EF4-FFF2-40B4-BE49-F238E27FC236}">
                <a16:creationId xmlns:a16="http://schemas.microsoft.com/office/drawing/2014/main" id="{8552874D-29A5-1B46-ADC0-B5F87B5B8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>Rain Shadows</a:t>
            </a:r>
          </a:p>
        </p:txBody>
      </p:sp>
      <p:pic>
        <p:nvPicPr>
          <p:cNvPr id="41986" name="Picture 4">
            <a:extLst>
              <a:ext uri="{FF2B5EF4-FFF2-40B4-BE49-F238E27FC236}">
                <a16:creationId xmlns:a16="http://schemas.microsoft.com/office/drawing/2014/main" id="{12CC359C-4E70-6F40-99EA-F61E1ECEC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876300"/>
            <a:ext cx="6248400" cy="347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Picture 3">
            <a:extLst>
              <a:ext uri="{FF2B5EF4-FFF2-40B4-BE49-F238E27FC236}">
                <a16:creationId xmlns:a16="http://schemas.microsoft.com/office/drawing/2014/main" id="{8EDBF750-8EE3-0B4F-8A09-09BD47B22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9800" y="3919538"/>
            <a:ext cx="4635500" cy="309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002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9AC18-FFEC-0842-BB2B-F0A55AE89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Vegetation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84064C-3B4A-EF4D-BBE4-F6899110B9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05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1" descr="VegetationClimate.tiff">
            <a:extLst>
              <a:ext uri="{FF2B5EF4-FFF2-40B4-BE49-F238E27FC236}">
                <a16:creationId xmlns:a16="http://schemas.microsoft.com/office/drawing/2014/main" id="{A7A55030-E6D6-EF44-A292-477AAFEAD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200" y="1549400"/>
            <a:ext cx="8394700" cy="530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0" name="Rectangle 2">
            <a:extLst>
              <a:ext uri="{FF2B5EF4-FFF2-40B4-BE49-F238E27FC236}">
                <a16:creationId xmlns:a16="http://schemas.microsoft.com/office/drawing/2014/main" id="{1EB42B05-ED35-A945-8068-B168B6D9DB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>Vegetation itself can change climates</a:t>
            </a:r>
          </a:p>
        </p:txBody>
      </p:sp>
    </p:spTree>
    <p:extLst>
      <p:ext uri="{BB962C8B-B14F-4D97-AF65-F5344CB8AC3E}">
        <p14:creationId xmlns:p14="http://schemas.microsoft.com/office/powerpoint/2010/main" val="1123421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F44CA-7B15-A64E-8D1C-C0305134C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climate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B1B0D0-74F5-F24D-A95C-CA33C76F99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450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9D9BB-55B2-2446-9CC9-852FF2801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Without humans would climate change over time?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C5D273-EC7C-134F-B8EB-16BC383B78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231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FEA8F-1927-514F-8B31-B502BA2C3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Without life on Earth would climate change over time?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43DB6-BD30-9E44-AF75-7DEA2CCB9C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23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885FFE-BED8-9046-8693-4DC91CF45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8494" y="397012"/>
            <a:ext cx="8420219" cy="6043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1582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00112-9DA6-BD47-A09B-CCE0C8206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Climate</a:t>
            </a:r>
            <a:r>
              <a:rPr lang="en-US" dirty="0"/>
              <a:t> = long term average weather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EB46B7-6F86-CB42-A6DD-95A0E9610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31" y="1623236"/>
            <a:ext cx="8444947" cy="45193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EC892D-5BB9-4247-A42D-CDE8CF676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42602"/>
            <a:ext cx="12192000" cy="715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F10557-EF65-1249-9D2A-1D45D9DE61D4}"/>
              </a:ext>
            </a:extLst>
          </p:cNvPr>
          <p:cNvSpPr txBox="1"/>
          <p:nvPr/>
        </p:nvSpPr>
        <p:spPr>
          <a:xfrm>
            <a:off x="9674087" y="2663687"/>
            <a:ext cx="224696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= tropical</a:t>
            </a:r>
          </a:p>
          <a:p>
            <a:r>
              <a:rPr lang="en-US" sz="2800" dirty="0"/>
              <a:t>B = arid</a:t>
            </a:r>
          </a:p>
          <a:p>
            <a:r>
              <a:rPr lang="en-US" sz="2800" dirty="0"/>
              <a:t>C = temperate</a:t>
            </a:r>
          </a:p>
          <a:p>
            <a:r>
              <a:rPr lang="en-US" sz="2800" dirty="0"/>
              <a:t>D = cold</a:t>
            </a:r>
          </a:p>
          <a:p>
            <a:r>
              <a:rPr lang="en-US" sz="2800" dirty="0"/>
              <a:t>E = polar</a:t>
            </a:r>
          </a:p>
        </p:txBody>
      </p:sp>
    </p:spTree>
    <p:extLst>
      <p:ext uri="{BB962C8B-B14F-4D97-AF65-F5344CB8AC3E}">
        <p14:creationId xmlns:p14="http://schemas.microsoft.com/office/powerpoint/2010/main" val="1687648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CADE0F-2061-0349-8559-31D94F9F9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867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CADE0F-2061-0349-8559-31D94F9F9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5CC7888-7514-2541-BDCC-07C9084C331F}"/>
              </a:ext>
            </a:extLst>
          </p:cNvPr>
          <p:cNvSpPr/>
          <p:nvPr/>
        </p:nvSpPr>
        <p:spPr>
          <a:xfrm>
            <a:off x="9908275" y="2197289"/>
            <a:ext cx="1009934" cy="1009934"/>
          </a:xfrm>
          <a:prstGeom prst="ellipse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62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7E277-FB24-0143-AA21-ED2C74D84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0F746-F297-514A-A2D6-E3101DDA92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5154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>
            <a:extLst>
              <a:ext uri="{FF2B5EF4-FFF2-40B4-BE49-F238E27FC236}">
                <a16:creationId xmlns:a16="http://schemas.microsoft.com/office/drawing/2014/main" id="{19D59364-DA32-B648-935E-F2FEEEC87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Soil Erosion and Formation</a:t>
            </a:r>
          </a:p>
        </p:txBody>
      </p:sp>
      <p:pic>
        <p:nvPicPr>
          <p:cNvPr id="7170" name="Picture 6" descr="DustBowl.png">
            <a:extLst>
              <a:ext uri="{FF2B5EF4-FFF2-40B4-BE49-F238E27FC236}">
                <a16:creationId xmlns:a16="http://schemas.microsoft.com/office/drawing/2014/main" id="{F1175FAE-C183-2349-9124-A1AAD59FB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4900" y="1417639"/>
            <a:ext cx="7835900" cy="517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92219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2A3DEC88-8B57-0143-A47A-9C9242CDF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Soil Erosion</a:t>
            </a:r>
          </a:p>
        </p:txBody>
      </p:sp>
      <p:pic>
        <p:nvPicPr>
          <p:cNvPr id="8194" name="Picture 3" descr="ErosionRate.gif">
            <a:extLst>
              <a:ext uri="{FF2B5EF4-FFF2-40B4-BE49-F238E27FC236}">
                <a16:creationId xmlns:a16="http://schemas.microsoft.com/office/drawing/2014/main" id="{BA02B7E3-FF24-8D4C-B0E7-93E4052B3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3788" y="1581150"/>
            <a:ext cx="7847012" cy="486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36512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>
            <a:extLst>
              <a:ext uri="{FF2B5EF4-FFF2-40B4-BE49-F238E27FC236}">
                <a16:creationId xmlns:a16="http://schemas.microsoft.com/office/drawing/2014/main" id="{854C50BA-0056-5C49-97FF-48CF143CB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Erosion</a:t>
            </a:r>
          </a:p>
        </p:txBody>
      </p:sp>
      <p:sp>
        <p:nvSpPr>
          <p:cNvPr id="9218" name="Content Placeholder 2">
            <a:extLst>
              <a:ext uri="{FF2B5EF4-FFF2-40B4-BE49-F238E27FC236}">
                <a16:creationId xmlns:a16="http://schemas.microsoft.com/office/drawing/2014/main" id="{DC684565-E435-CF42-B333-A4570AD5B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4000"/>
              <a:t>Transfers carbon, nutrients and sediment from terrestrial to aquatic ecosystems</a:t>
            </a:r>
          </a:p>
          <a:p>
            <a:endParaRPr lang="en-US" altLang="en-US" sz="4000"/>
          </a:p>
          <a:p>
            <a:r>
              <a:rPr lang="en-US" altLang="en-US" sz="4000"/>
              <a:t>Often occurs faster than soils can be rebuilt</a:t>
            </a:r>
          </a:p>
          <a:p>
            <a:pPr lvl="1"/>
            <a:r>
              <a:rPr lang="en-US" altLang="en-US" sz="3600"/>
              <a:t>Leads to loss of fertility of agricultural soils</a:t>
            </a:r>
          </a:p>
          <a:p>
            <a:endParaRPr lang="en-US" altLang="en-US" sz="4000"/>
          </a:p>
        </p:txBody>
      </p:sp>
    </p:spTree>
    <p:extLst>
      <p:ext uri="{BB962C8B-B14F-4D97-AF65-F5344CB8AC3E}">
        <p14:creationId xmlns:p14="http://schemas.microsoft.com/office/powerpoint/2010/main" val="40546159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>
            <a:extLst>
              <a:ext uri="{FF2B5EF4-FFF2-40B4-BE49-F238E27FC236}">
                <a16:creationId xmlns:a16="http://schemas.microsoft.com/office/drawing/2014/main" id="{854C50BA-0056-5C49-97FF-48CF143CB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Erosion</a:t>
            </a:r>
          </a:p>
        </p:txBody>
      </p:sp>
      <p:sp>
        <p:nvSpPr>
          <p:cNvPr id="9218" name="Content Placeholder 2">
            <a:extLst>
              <a:ext uri="{FF2B5EF4-FFF2-40B4-BE49-F238E27FC236}">
                <a16:creationId xmlns:a16="http://schemas.microsoft.com/office/drawing/2014/main" id="{DC684565-E435-CF42-B333-A4570AD5B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Transfers carbon, nutrients and sediment from terrestrial to aquatic ecosystems</a:t>
            </a:r>
          </a:p>
          <a:p>
            <a:endParaRPr lang="en-US" altLang="en-US" sz="4000" dirty="0"/>
          </a:p>
          <a:p>
            <a:r>
              <a:rPr lang="en-US" altLang="en-US" sz="4000" dirty="0"/>
              <a:t>Often occurs faster than soils can be </a:t>
            </a:r>
            <a:r>
              <a:rPr lang="en-US" altLang="en-US" sz="4000" dirty="0">
                <a:solidFill>
                  <a:srgbClr val="7030A0"/>
                </a:solidFill>
              </a:rPr>
              <a:t>rebuilt</a:t>
            </a:r>
          </a:p>
          <a:p>
            <a:pPr lvl="1"/>
            <a:r>
              <a:rPr lang="en-US" altLang="en-US" sz="3600" dirty="0"/>
              <a:t>Leads to loss of fertility of agricultural soils</a:t>
            </a:r>
          </a:p>
          <a:p>
            <a:endParaRPr lang="en-US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4719918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A08523FB-D8C6-D240-87AC-13D67C1A0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7864" y="2222500"/>
            <a:ext cx="6180137" cy="463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026" name="Title 1">
            <a:extLst>
              <a:ext uri="{FF2B5EF4-FFF2-40B4-BE49-F238E27FC236}">
                <a16:creationId xmlns:a16="http://schemas.microsoft.com/office/drawing/2014/main" id="{56D9A2DA-EE6C-1443-8DE6-7CAF2E94E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Formation: State factors</a:t>
            </a:r>
          </a:p>
        </p:txBody>
      </p:sp>
      <p:sp>
        <p:nvSpPr>
          <p:cNvPr id="1027" name="Content Placeholder 2">
            <a:extLst>
              <a:ext uri="{FF2B5EF4-FFF2-40B4-BE49-F238E27FC236}">
                <a16:creationId xmlns:a16="http://schemas.microsoft.com/office/drawing/2014/main" id="{D839FEE2-F47E-4345-B960-01741CCF0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4701" y="1306513"/>
            <a:ext cx="4098925" cy="2971800"/>
          </a:xfrm>
          <a:solidFill>
            <a:schemeClr val="bg1"/>
          </a:solidFill>
        </p:spPr>
        <p:txBody>
          <a:bodyPr/>
          <a:lstStyle/>
          <a:p>
            <a:r>
              <a:rPr lang="en-US" altLang="en-US"/>
              <a:t>Parent material</a:t>
            </a:r>
          </a:p>
          <a:p>
            <a:r>
              <a:rPr lang="en-US" altLang="en-US"/>
              <a:t>Climate</a:t>
            </a:r>
          </a:p>
          <a:p>
            <a:r>
              <a:rPr lang="en-US" altLang="en-US"/>
              <a:t>Organisms</a:t>
            </a:r>
          </a:p>
          <a:p>
            <a:r>
              <a:rPr lang="en-US" altLang="en-US"/>
              <a:t>Topography/Relief</a:t>
            </a:r>
          </a:p>
          <a:p>
            <a:r>
              <a:rPr lang="en-US" altLang="en-US"/>
              <a:t>Time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D4BA26-1053-B441-B49D-17001E4D471D}"/>
              </a:ext>
            </a:extLst>
          </p:cNvPr>
          <p:cNvSpPr/>
          <p:nvPr/>
        </p:nvSpPr>
        <p:spPr>
          <a:xfrm>
            <a:off x="7239001" y="1682751"/>
            <a:ext cx="3698875" cy="1666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858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>
            <a:extLst>
              <a:ext uri="{FF2B5EF4-FFF2-40B4-BE49-F238E27FC236}">
                <a16:creationId xmlns:a16="http://schemas.microsoft.com/office/drawing/2014/main" id="{0B24706E-9817-1347-BDE2-CA4BEF1CE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0638"/>
            <a:ext cx="8229600" cy="1143000"/>
          </a:xfrm>
        </p:spPr>
        <p:txBody>
          <a:bodyPr/>
          <a:lstStyle/>
          <a:p>
            <a:r>
              <a:rPr lang="en-US" altLang="en-US"/>
              <a:t>Parent Material</a:t>
            </a:r>
          </a:p>
        </p:txBody>
      </p:sp>
      <p:sp>
        <p:nvSpPr>
          <p:cNvPr id="10242" name="Content Placeholder 2">
            <a:extLst>
              <a:ext uri="{FF2B5EF4-FFF2-40B4-BE49-F238E27FC236}">
                <a16:creationId xmlns:a16="http://schemas.microsoft.com/office/drawing/2014/main" id="{CAF2B844-C07E-CD4D-BD88-5A39EB585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901701"/>
            <a:ext cx="8229600" cy="4525963"/>
          </a:xfrm>
        </p:spPr>
        <p:txBody>
          <a:bodyPr/>
          <a:lstStyle/>
          <a:p>
            <a:r>
              <a:rPr lang="en-US" altLang="en-US"/>
              <a:t>Physical and chemical properties of rocks</a:t>
            </a:r>
          </a:p>
          <a:p>
            <a:pPr lvl="1"/>
            <a:r>
              <a:rPr lang="en-US" altLang="en-US"/>
              <a:t>Uplift and weathering occur at different rates</a:t>
            </a:r>
          </a:p>
        </p:txBody>
      </p:sp>
      <p:pic>
        <p:nvPicPr>
          <p:cNvPr id="10243" name="Picture 3" descr="rock formation and weathering.png">
            <a:extLst>
              <a:ext uri="{FF2B5EF4-FFF2-40B4-BE49-F238E27FC236}">
                <a16:creationId xmlns:a16="http://schemas.microsoft.com/office/drawing/2014/main" id="{12BC3C40-CD07-D34F-8E72-6CACEE152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19475" y="1939926"/>
            <a:ext cx="5359400" cy="481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itle 1">
            <a:extLst>
              <a:ext uri="{FF2B5EF4-FFF2-40B4-BE49-F238E27FC236}">
                <a16:creationId xmlns:a16="http://schemas.microsoft.com/office/drawing/2014/main" id="{F42AA2A9-9E3C-C047-9984-C2F0F8EA0F40}"/>
              </a:ext>
            </a:extLst>
          </p:cNvPr>
          <p:cNvSpPr txBox="1">
            <a:spLocks/>
          </p:cNvSpPr>
          <p:nvPr/>
        </p:nvSpPr>
        <p:spPr bwMode="auto">
          <a:xfrm>
            <a:off x="8378826" y="3216276"/>
            <a:ext cx="2289175" cy="490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4400"/>
              <a:t>100-200my</a:t>
            </a:r>
          </a:p>
        </p:txBody>
      </p:sp>
    </p:spTree>
    <p:extLst>
      <p:ext uri="{BB962C8B-B14F-4D97-AF65-F5344CB8AC3E}">
        <p14:creationId xmlns:p14="http://schemas.microsoft.com/office/powerpoint/2010/main" val="3518485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39306-233A-3240-875B-9EAEB8682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>
              <a:buFont typeface="Arial"/>
              <a:buChar char="•"/>
              <a:defRPr/>
            </a:pPr>
            <a:r>
              <a:rPr lang="en-US" dirty="0">
                <a:ea typeface="+mn-ea"/>
              </a:rPr>
              <a:t>Temperature, moisture, CO</a:t>
            </a:r>
            <a:r>
              <a:rPr lang="en-US" baseline="-25000" dirty="0">
                <a:ea typeface="+mn-ea"/>
              </a:rPr>
              <a:t>2</a:t>
            </a:r>
            <a:r>
              <a:rPr lang="en-US" dirty="0">
                <a:ea typeface="+mn-ea"/>
              </a:rPr>
              <a:t>, O</a:t>
            </a:r>
            <a:r>
              <a:rPr lang="en-US" baseline="-25000" dirty="0">
                <a:ea typeface="+mn-ea"/>
              </a:rPr>
              <a:t>2</a:t>
            </a:r>
          </a:p>
          <a:p>
            <a:pPr>
              <a:buFont typeface="Arial"/>
              <a:buChar char="•"/>
              <a:defRPr/>
            </a:pPr>
            <a:r>
              <a:rPr lang="en-US" dirty="0">
                <a:ea typeface="+mn-ea"/>
              </a:rPr>
              <a:t>Determine weathering and soil formation</a:t>
            </a:r>
          </a:p>
          <a:p>
            <a:pPr>
              <a:buFont typeface="Arial"/>
              <a:buChar char="•"/>
              <a:defRPr/>
            </a:pPr>
            <a:endParaRPr lang="en-US" baseline="-25000" dirty="0">
              <a:ea typeface="+mn-ea"/>
            </a:endParaRPr>
          </a:p>
          <a:p>
            <a:pPr marL="0" indent="0">
              <a:buNone/>
              <a:defRPr/>
            </a:pPr>
            <a:endParaRPr lang="en-US" baseline="-25000" dirty="0">
              <a:ea typeface="+mn-ea"/>
            </a:endParaRPr>
          </a:p>
        </p:txBody>
      </p:sp>
      <p:sp>
        <p:nvSpPr>
          <p:cNvPr id="11266" name="Title 1">
            <a:extLst>
              <a:ext uri="{FF2B5EF4-FFF2-40B4-BE49-F238E27FC236}">
                <a16:creationId xmlns:a16="http://schemas.microsoft.com/office/drawing/2014/main" id="{266CFCDE-C9A2-F24B-8EAF-F5E7A43B2ACB}"/>
              </a:ext>
            </a:extLst>
          </p:cNvPr>
          <p:cNvSpPr txBox="1">
            <a:spLocks/>
          </p:cNvSpPr>
          <p:nvPr/>
        </p:nvSpPr>
        <p:spPr bwMode="auto">
          <a:xfrm>
            <a:off x="1981200" y="20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4400"/>
              <a:t>Climate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7A6915-AB19-D546-A885-5EC648973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155" y="2851272"/>
            <a:ext cx="6166513" cy="398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54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00112-9DA6-BD47-A09B-CCE0C8206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Climate</a:t>
            </a:r>
            <a:r>
              <a:rPr lang="en-US" dirty="0"/>
              <a:t> = long term average weather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EC892D-5BB9-4247-A42D-CDE8CF676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2602"/>
            <a:ext cx="12192000" cy="715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F10557-EF65-1249-9D2A-1D45D9DE61D4}"/>
              </a:ext>
            </a:extLst>
          </p:cNvPr>
          <p:cNvSpPr txBox="1"/>
          <p:nvPr/>
        </p:nvSpPr>
        <p:spPr>
          <a:xfrm>
            <a:off x="9674087" y="2663687"/>
            <a:ext cx="18087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Bsk</a:t>
            </a:r>
            <a:r>
              <a:rPr lang="en-US" sz="2800" dirty="0"/>
              <a:t> = cold, </a:t>
            </a:r>
          </a:p>
          <a:p>
            <a:r>
              <a:rPr lang="en-US" sz="2800" dirty="0"/>
              <a:t>semi-arid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86025F-7617-D44B-9CB9-586AD70CB0D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842" y="1885505"/>
            <a:ext cx="8693624" cy="397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474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>
            <a:extLst>
              <a:ext uri="{FF2B5EF4-FFF2-40B4-BE49-F238E27FC236}">
                <a16:creationId xmlns:a16="http://schemas.microsoft.com/office/drawing/2014/main" id="{D06DBDCB-EC6F-5542-8408-2E5D20813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582" y="4763"/>
            <a:ext cx="8229600" cy="1143000"/>
          </a:xfrm>
        </p:spPr>
        <p:txBody>
          <a:bodyPr/>
          <a:lstStyle/>
          <a:p>
            <a:r>
              <a:rPr lang="en-US" altLang="en-US" dirty="0"/>
              <a:t>Organisms</a:t>
            </a:r>
          </a:p>
        </p:txBody>
      </p:sp>
      <p:sp>
        <p:nvSpPr>
          <p:cNvPr id="12290" name="Content Placeholder 2">
            <a:extLst>
              <a:ext uri="{FF2B5EF4-FFF2-40B4-BE49-F238E27FC236}">
                <a16:creationId xmlns:a16="http://schemas.microsoft.com/office/drawing/2014/main" id="{71C6990C-81C0-EC48-B3A6-4B9547336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82" y="1557196"/>
            <a:ext cx="3348853" cy="4525962"/>
          </a:xfrm>
        </p:spPr>
        <p:txBody>
          <a:bodyPr>
            <a:normAutofit/>
          </a:bodyPr>
          <a:lstStyle/>
          <a:p>
            <a:r>
              <a:rPr lang="en-US" altLang="en-US" dirty="0"/>
              <a:t>Influence soil chemical and physical properties</a:t>
            </a:r>
          </a:p>
          <a:p>
            <a:pPr lvl="1"/>
            <a:r>
              <a:rPr lang="en-US" altLang="en-US" dirty="0"/>
              <a:t>Input litter quantity/quality</a:t>
            </a:r>
          </a:p>
          <a:p>
            <a:pPr lvl="1"/>
            <a:r>
              <a:rPr lang="en-US" altLang="en-US" dirty="0"/>
              <a:t>Uptake of mineral nutrients and input of organic nutrients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EEE9B0-2D7D-B049-B4A8-CC20CA96EE4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435" y="4763"/>
            <a:ext cx="8956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>
            <a:extLst>
              <a:ext uri="{FF2B5EF4-FFF2-40B4-BE49-F238E27FC236}">
                <a16:creationId xmlns:a16="http://schemas.microsoft.com/office/drawing/2014/main" id="{395FF57D-F401-DB44-A29A-D5B33799C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763"/>
            <a:ext cx="8229600" cy="1143000"/>
          </a:xfrm>
        </p:spPr>
        <p:txBody>
          <a:bodyPr/>
          <a:lstStyle/>
          <a:p>
            <a:r>
              <a:rPr lang="en-US" altLang="en-US"/>
              <a:t>Topography</a:t>
            </a:r>
          </a:p>
        </p:txBody>
      </p:sp>
      <p:sp>
        <p:nvSpPr>
          <p:cNvPr id="13314" name="Content Placeholder 2">
            <a:extLst>
              <a:ext uri="{FF2B5EF4-FFF2-40B4-BE49-F238E27FC236}">
                <a16:creationId xmlns:a16="http://schemas.microsoft.com/office/drawing/2014/main" id="{C01C2315-AE47-344D-AECF-54C7C4571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012826"/>
            <a:ext cx="8229600" cy="4525963"/>
          </a:xfrm>
        </p:spPr>
        <p:txBody>
          <a:bodyPr/>
          <a:lstStyle/>
          <a:p>
            <a:r>
              <a:rPr lang="en-US" altLang="en-US"/>
              <a:t>Influences climate, moisture availability, and particle transport</a:t>
            </a:r>
          </a:p>
          <a:p>
            <a:endParaRPr lang="en-US" altLang="en-US"/>
          </a:p>
        </p:txBody>
      </p:sp>
      <p:pic>
        <p:nvPicPr>
          <p:cNvPr id="13315" name="Picture 3" descr="ErosionDeposition.png">
            <a:extLst>
              <a:ext uri="{FF2B5EF4-FFF2-40B4-BE49-F238E27FC236}">
                <a16:creationId xmlns:a16="http://schemas.microsoft.com/office/drawing/2014/main" id="{9AB6F565-D084-C34A-A8C3-1489F5D73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76725" y="2765425"/>
            <a:ext cx="6661150" cy="383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5" descr="Soiltopography.jpg">
            <a:extLst>
              <a:ext uri="{FF2B5EF4-FFF2-40B4-BE49-F238E27FC236}">
                <a16:creationId xmlns:a16="http://schemas.microsoft.com/office/drawing/2014/main" id="{C33E06E7-65D3-F74B-882F-FAF7E474F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65276" y="2190751"/>
            <a:ext cx="3317875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63056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A96A1E40-8901-024F-A590-52F7041D2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763"/>
            <a:ext cx="8229600" cy="1143000"/>
          </a:xfrm>
        </p:spPr>
        <p:txBody>
          <a:bodyPr/>
          <a:lstStyle/>
          <a:p>
            <a:r>
              <a:rPr lang="en-US" altLang="en-US"/>
              <a:t>Time</a:t>
            </a:r>
          </a:p>
        </p:txBody>
      </p:sp>
      <p:sp>
        <p:nvSpPr>
          <p:cNvPr id="14338" name="Content Placeholder 2">
            <a:extLst>
              <a:ext uri="{FF2B5EF4-FFF2-40B4-BE49-F238E27FC236}">
                <a16:creationId xmlns:a16="http://schemas.microsoft.com/office/drawing/2014/main" id="{8BE6B9E2-BC7C-B64C-B442-12F6F35E6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128713"/>
            <a:ext cx="8229600" cy="4525962"/>
          </a:xfrm>
        </p:spPr>
        <p:txBody>
          <a:bodyPr/>
          <a:lstStyle/>
          <a:p>
            <a:r>
              <a:rPr lang="en-US" altLang="en-US"/>
              <a:t>Rocks weather slowly </a:t>
            </a:r>
            <a:r>
              <a:rPr lang="mr-IN" altLang="en-US">
                <a:latin typeface="Mangal" panose="02040503050203030202" pitchFamily="18" charset="0"/>
              </a:rPr>
              <a:t>–</a:t>
            </a:r>
            <a:r>
              <a:rPr lang="en-US" altLang="en-US"/>
              <a:t> minerals become occluded</a:t>
            </a:r>
          </a:p>
          <a:p>
            <a:endParaRPr lang="en-US" altLang="en-US"/>
          </a:p>
        </p:txBody>
      </p:sp>
      <p:pic>
        <p:nvPicPr>
          <p:cNvPr id="14339" name="Picture 4" descr="SoilPTime copy.png">
            <a:extLst>
              <a:ext uri="{FF2B5EF4-FFF2-40B4-BE49-F238E27FC236}">
                <a16:creationId xmlns:a16="http://schemas.microsoft.com/office/drawing/2014/main" id="{692BB69E-196C-E546-9E93-45A5EABA9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6125" y="2365376"/>
            <a:ext cx="6192838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66089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CDDC04-BA89-DC44-8017-DC9A930B0032}"/>
              </a:ext>
            </a:extLst>
          </p:cNvPr>
          <p:cNvSpPr txBox="1"/>
          <p:nvPr/>
        </p:nvSpPr>
        <p:spPr>
          <a:xfrm>
            <a:off x="6769290" y="2006221"/>
            <a:ext cx="54227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7030A0"/>
                </a:solidFill>
              </a:rPr>
              <a:t>What could explain these trends?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F3091-7B73-984A-A358-59BA620BE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07" y="0"/>
            <a:ext cx="52934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867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7091-7F85-7641-B5BE-D42993DDB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Soil properties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AC3A2-C44C-3A4D-86C3-631189A6CD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310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A5162929-5F9D-9A49-BBA3-305288F80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Soil Texture</a:t>
            </a:r>
          </a:p>
        </p:txBody>
      </p:sp>
      <p:pic>
        <p:nvPicPr>
          <p:cNvPr id="15362" name="Picture 3" descr="Soil pore leaching.gif">
            <a:extLst>
              <a:ext uri="{FF2B5EF4-FFF2-40B4-BE49-F238E27FC236}">
                <a16:creationId xmlns:a16="http://schemas.microsoft.com/office/drawing/2014/main" id="{75BDA078-0DBB-7E49-9471-81DC36CB3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7925" y="1193800"/>
            <a:ext cx="6961188" cy="518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77612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D2FC0D11-D6B4-F846-B566-D57C9419B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Physical: Soil texture</a:t>
            </a:r>
          </a:p>
        </p:txBody>
      </p:sp>
      <p:sp>
        <p:nvSpPr>
          <p:cNvPr id="16386" name="Content Placeholder 2">
            <a:extLst>
              <a:ext uri="{FF2B5EF4-FFF2-40B4-BE49-F238E27FC236}">
                <a16:creationId xmlns:a16="http://schemas.microsoft.com/office/drawing/2014/main" id="{35995A67-3A65-9B4F-92B9-D58A0E971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1" y="2505076"/>
            <a:ext cx="4238625" cy="4525963"/>
          </a:xfrm>
        </p:spPr>
        <p:txBody>
          <a:bodyPr/>
          <a:lstStyle/>
          <a:p>
            <a:r>
              <a:rPr lang="en-US" altLang="en-US"/>
              <a:t>Sand: 0.05 </a:t>
            </a:r>
            <a:r>
              <a:rPr lang="mr-IN" altLang="en-US">
                <a:latin typeface="Mangal" panose="02040503050203030202" pitchFamily="18" charset="0"/>
              </a:rPr>
              <a:t>–</a:t>
            </a:r>
            <a:r>
              <a:rPr lang="en-US" altLang="en-US"/>
              <a:t> 2.0 mm</a:t>
            </a:r>
          </a:p>
          <a:p>
            <a:r>
              <a:rPr lang="en-US" altLang="en-US"/>
              <a:t>Silt: 0.002 </a:t>
            </a:r>
            <a:r>
              <a:rPr lang="mr-IN" altLang="en-US">
                <a:latin typeface="Mangal" panose="02040503050203030202" pitchFamily="18" charset="0"/>
              </a:rPr>
              <a:t>–</a:t>
            </a:r>
            <a:r>
              <a:rPr lang="en-US" altLang="en-US"/>
              <a:t> 0.05 mm</a:t>
            </a:r>
          </a:p>
          <a:p>
            <a:r>
              <a:rPr lang="en-US" altLang="en-US"/>
              <a:t>Clay: &lt; 0.002 mm</a:t>
            </a:r>
          </a:p>
        </p:txBody>
      </p:sp>
      <p:pic>
        <p:nvPicPr>
          <p:cNvPr id="16387" name="Picture 2" descr="TextureWaterHoldingCapacity.png">
            <a:extLst>
              <a:ext uri="{FF2B5EF4-FFF2-40B4-BE49-F238E27FC236}">
                <a16:creationId xmlns:a16="http://schemas.microsoft.com/office/drawing/2014/main" id="{DD2B8EE2-0A29-1E49-80A1-1AB6987E7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35614" y="1417638"/>
            <a:ext cx="5132387" cy="450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83840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3" descr="SoilTextureSize.jpg">
            <a:extLst>
              <a:ext uri="{FF2B5EF4-FFF2-40B4-BE49-F238E27FC236}">
                <a16:creationId xmlns:a16="http://schemas.microsoft.com/office/drawing/2014/main" id="{72036722-9715-5A41-994B-87453C3A9C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001" y="0"/>
            <a:ext cx="88693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60537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3DDB47CA-0EA8-3E4B-9DAF-C0ACE45B6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Physical: Soil texture</a:t>
            </a:r>
          </a:p>
        </p:txBody>
      </p:sp>
      <p:pic>
        <p:nvPicPr>
          <p:cNvPr id="18434" name="Picture 3" descr="SoilTexture.png">
            <a:extLst>
              <a:ext uri="{FF2B5EF4-FFF2-40B4-BE49-F238E27FC236}">
                <a16:creationId xmlns:a16="http://schemas.microsoft.com/office/drawing/2014/main" id="{6FF6A8CE-3C64-9041-9D26-CE2F5E02C78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46439" y="1417639"/>
            <a:ext cx="5792787" cy="517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67347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>
            <a:extLst>
              <a:ext uri="{FF2B5EF4-FFF2-40B4-BE49-F238E27FC236}">
                <a16:creationId xmlns:a16="http://schemas.microsoft.com/office/drawing/2014/main" id="{300D6978-4C35-014A-8355-148BD1A61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3554" name="Picture 3" descr="CEC_graphic.jpg">
            <a:extLst>
              <a:ext uri="{FF2B5EF4-FFF2-40B4-BE49-F238E27FC236}">
                <a16:creationId xmlns:a16="http://schemas.microsoft.com/office/drawing/2014/main" id="{47F97B5C-B2F7-B149-BF8B-1E7A157CE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2189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066D8-E36F-A74F-92CB-850AFEAB9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Why do we care about climate?</a:t>
            </a:r>
          </a:p>
        </p:txBody>
      </p:sp>
    </p:spTree>
    <p:extLst>
      <p:ext uri="{BB962C8B-B14F-4D97-AF65-F5344CB8AC3E}">
        <p14:creationId xmlns:p14="http://schemas.microsoft.com/office/powerpoint/2010/main" val="25142067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3" descr="cec_large.jpg">
            <a:extLst>
              <a:ext uri="{FF2B5EF4-FFF2-40B4-BE49-F238E27FC236}">
                <a16:creationId xmlns:a16="http://schemas.microsoft.com/office/drawing/2014/main" id="{69BE19BB-0FF9-8648-973A-875BC267E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368300"/>
            <a:ext cx="9144000" cy="611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16497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79EE0ED-F0C9-3343-A470-4E6E4373C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dirty="0">
                <a:ea typeface="+mj-ea"/>
              </a:rPr>
              <a:t>Chemical: </a:t>
            </a:r>
            <a:r>
              <a:rPr lang="en-US" dirty="0" err="1">
                <a:ea typeface="+mj-ea"/>
              </a:rPr>
              <a:t>Cation</a:t>
            </a:r>
            <a:r>
              <a:rPr lang="en-US" dirty="0">
                <a:ea typeface="+mj-ea"/>
              </a:rPr>
              <a:t> Exchange Capacity</a:t>
            </a:r>
          </a:p>
        </p:txBody>
      </p:sp>
      <p:pic>
        <p:nvPicPr>
          <p:cNvPr id="25602" name="Picture 5" descr="CEC.jpg">
            <a:extLst>
              <a:ext uri="{FF2B5EF4-FFF2-40B4-BE49-F238E27FC236}">
                <a16:creationId xmlns:a16="http://schemas.microsoft.com/office/drawing/2014/main" id="{970FE690-271D-5243-9323-738132B15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73882" y="1586699"/>
            <a:ext cx="7044236" cy="5271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83822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F23E3-D8A9-104A-B687-1E5781941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9C628-623B-3A46-B51B-D670924C9D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02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1" descr="Biomes.tiff">
            <a:extLst>
              <a:ext uri="{FF2B5EF4-FFF2-40B4-BE49-F238E27FC236}">
                <a16:creationId xmlns:a16="http://schemas.microsoft.com/office/drawing/2014/main" id="{0143CB04-4B2D-974B-89F4-3701D64BF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4600" y="1435100"/>
            <a:ext cx="7162800" cy="51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2" name="Rectangle 2">
            <a:extLst>
              <a:ext uri="{FF2B5EF4-FFF2-40B4-BE49-F238E27FC236}">
                <a16:creationId xmlns:a16="http://schemas.microsoft.com/office/drawing/2014/main" id="{48DDF420-8B9E-6D4A-9F15-A0FB26196C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>Climate determines biome distributions</a:t>
            </a:r>
          </a:p>
        </p:txBody>
      </p:sp>
    </p:spTree>
    <p:extLst>
      <p:ext uri="{BB962C8B-B14F-4D97-AF65-F5344CB8AC3E}">
        <p14:creationId xmlns:p14="http://schemas.microsoft.com/office/powerpoint/2010/main" val="5511784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>
            <a:extLst>
              <a:ext uri="{FF2B5EF4-FFF2-40B4-BE49-F238E27FC236}">
                <a16:creationId xmlns:a16="http://schemas.microsoft.com/office/drawing/2014/main" id="{CA7EA607-3BBB-3E4B-9866-4F9B4EF08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>Biome distributions on Earth</a:t>
            </a:r>
          </a:p>
        </p:txBody>
      </p:sp>
      <p:pic>
        <p:nvPicPr>
          <p:cNvPr id="47106" name="Picture 2" descr="BiomeDistribution.tiff">
            <a:extLst>
              <a:ext uri="{FF2B5EF4-FFF2-40B4-BE49-F238E27FC236}">
                <a16:creationId xmlns:a16="http://schemas.microsoft.com/office/drawing/2014/main" id="{38D82CAA-D371-D94B-86CE-C19C1EB0C59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990601"/>
            <a:ext cx="9144000" cy="486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02259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>
            <a:extLst>
              <a:ext uri="{FF2B5EF4-FFF2-40B4-BE49-F238E27FC236}">
                <a16:creationId xmlns:a16="http://schemas.microsoft.com/office/drawing/2014/main" id="{88240A91-83D2-7841-871F-4B98735C2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>Characteristics of Biomes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C8D66E-3CCD-CF4F-B9AB-F0E416D06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733800"/>
            <a:ext cx="3733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Tropical Rainforest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Species diverse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Nutrient poor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Consistent climate</a:t>
            </a:r>
          </a:p>
        </p:txBody>
      </p:sp>
      <p:pic>
        <p:nvPicPr>
          <p:cNvPr id="48131" name="Picture 3">
            <a:extLst>
              <a:ext uri="{FF2B5EF4-FFF2-40B4-BE49-F238E27FC236}">
                <a16:creationId xmlns:a16="http://schemas.microsoft.com/office/drawing/2014/main" id="{BB3BC961-BD10-EA4B-8DFC-E1D759D8FB3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8600" y="990600"/>
            <a:ext cx="3073400" cy="205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9870F38-039E-3D4E-82AF-C82259A179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3733800"/>
            <a:ext cx="3733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Desert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Bare soil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Calcium carbonate soils (basic)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Inconsistent climate</a:t>
            </a:r>
          </a:p>
        </p:txBody>
      </p:sp>
      <p:pic>
        <p:nvPicPr>
          <p:cNvPr id="48133" name="Picture 5">
            <a:extLst>
              <a:ext uri="{FF2B5EF4-FFF2-40B4-BE49-F238E27FC236}">
                <a16:creationId xmlns:a16="http://schemas.microsoft.com/office/drawing/2014/main" id="{1E881AA4-D8E1-F04B-A9A3-5A8E5FC7D9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6601" y="990600"/>
            <a:ext cx="2767013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32669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1">
            <a:extLst>
              <a:ext uri="{FF2B5EF4-FFF2-40B4-BE49-F238E27FC236}">
                <a16:creationId xmlns:a16="http://schemas.microsoft.com/office/drawing/2014/main" id="{0F4174CA-0D84-2448-9300-86CFC88A69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8800" y="914400"/>
            <a:ext cx="3149600" cy="212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FABAEC-EF44-0D4A-9637-874DE2F26D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733800"/>
            <a:ext cx="4038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Temperate Grasslands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Clay soils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Deep soil carbon layer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Fire prone</a:t>
            </a:r>
          </a:p>
        </p:txBody>
      </p:sp>
      <p:pic>
        <p:nvPicPr>
          <p:cNvPr id="49155" name="Picture 3">
            <a:extLst>
              <a:ext uri="{FF2B5EF4-FFF2-40B4-BE49-F238E27FC236}">
                <a16:creationId xmlns:a16="http://schemas.microsoft.com/office/drawing/2014/main" id="{B14419A8-8711-F142-B1A6-E77030544B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6600" y="914400"/>
            <a:ext cx="32004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E7A8AA-21D7-8440-B58F-1C75AF664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3733800"/>
            <a:ext cx="4419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Mediterranean </a:t>
            </a:r>
            <a:r>
              <a:rPr lang="en-US" sz="2800" dirty="0" err="1">
                <a:latin typeface="Arial" charset="0"/>
                <a:ea typeface="ＭＳ Ｐゴシック" charset="0"/>
              </a:rPr>
              <a:t>shrublands</a:t>
            </a:r>
            <a:endParaRPr lang="en-US" sz="2800" dirty="0">
              <a:latin typeface="Arial" charset="0"/>
              <a:ea typeface="ＭＳ Ｐゴシック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One of the most endangered habitats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Many endemic species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Only in coastal areas</a:t>
            </a:r>
          </a:p>
        </p:txBody>
      </p:sp>
    </p:spTree>
    <p:extLst>
      <p:ext uri="{BB962C8B-B14F-4D97-AF65-F5344CB8AC3E}">
        <p14:creationId xmlns:p14="http://schemas.microsoft.com/office/powerpoint/2010/main" val="21438906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76A44E-B827-4141-A8DC-14F865E24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581400"/>
            <a:ext cx="4038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Temperate forests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Relatively species rich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Can have deciduous and non-deciduous trees</a:t>
            </a:r>
          </a:p>
        </p:txBody>
      </p:sp>
      <p:pic>
        <p:nvPicPr>
          <p:cNvPr id="50178" name="Picture 3">
            <a:extLst>
              <a:ext uri="{FF2B5EF4-FFF2-40B4-BE49-F238E27FC236}">
                <a16:creationId xmlns:a16="http://schemas.microsoft.com/office/drawing/2014/main" id="{AFE9B5FB-3839-BE44-8A5A-5E8E733133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6600" y="914400"/>
            <a:ext cx="32004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67F65C-ABBB-7549-B52C-C70324D74E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3505200"/>
            <a:ext cx="4419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Taiga (Boreal forests)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Species poor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NPP in growing season can be as large as tropical forests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Experiencing warming at faster rates</a:t>
            </a:r>
          </a:p>
        </p:txBody>
      </p:sp>
      <p:pic>
        <p:nvPicPr>
          <p:cNvPr id="50180" name="Picture 5">
            <a:extLst>
              <a:ext uri="{FF2B5EF4-FFF2-40B4-BE49-F238E27FC236}">
                <a16:creationId xmlns:a16="http://schemas.microsoft.com/office/drawing/2014/main" id="{796F1B3B-53B2-DB47-86F7-E5078512B0A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8800" y="914400"/>
            <a:ext cx="3200400" cy="214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12635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C95B8-27E1-F046-843E-C183493B6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What is our biome?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5D962-461E-3A4E-885F-D9327C7202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221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>
            <a:extLst>
              <a:ext uri="{FF2B5EF4-FFF2-40B4-BE49-F238E27FC236}">
                <a16:creationId xmlns:a16="http://schemas.microsoft.com/office/drawing/2014/main" id="{D9BA87A1-2803-7046-80DA-A5BDFE13A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>Latitudinal diversity gradient</a:t>
            </a:r>
          </a:p>
        </p:txBody>
      </p:sp>
      <p:pic>
        <p:nvPicPr>
          <p:cNvPr id="51202" name="Picture 3" descr="SpeciesDiversityLatitutude.tiff">
            <a:extLst>
              <a:ext uri="{FF2B5EF4-FFF2-40B4-BE49-F238E27FC236}">
                <a16:creationId xmlns:a16="http://schemas.microsoft.com/office/drawing/2014/main" id="{88157825-C33D-3445-A822-52100FE0F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0700" y="1270000"/>
            <a:ext cx="8597900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Rectangle 4">
            <a:extLst>
              <a:ext uri="{FF2B5EF4-FFF2-40B4-BE49-F238E27FC236}">
                <a16:creationId xmlns:a16="http://schemas.microsoft.com/office/drawing/2014/main" id="{79FBC379-692B-284C-91DA-705C158DA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568960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chemeClr val="tx2"/>
                </a:solidFill>
              </a:rPr>
              <a:t>Applies to plants and animals, but not necessarily microbes</a:t>
            </a:r>
          </a:p>
        </p:txBody>
      </p:sp>
    </p:spTree>
    <p:extLst>
      <p:ext uri="{BB962C8B-B14F-4D97-AF65-F5344CB8AC3E}">
        <p14:creationId xmlns:p14="http://schemas.microsoft.com/office/powerpoint/2010/main" val="2709578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6FFF2-1ADA-464A-A475-8386A25FF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Earth’s Energy Budget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56E29-E0BE-A84A-A698-DD7A90C949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610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>
            <a:extLst>
              <a:ext uri="{FF2B5EF4-FFF2-40B4-BE49-F238E27FC236}">
                <a16:creationId xmlns:a16="http://schemas.microsoft.com/office/drawing/2014/main" id="{D9BA87A1-2803-7046-80DA-A5BDFE13A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>Latitudinal diversity gradient</a:t>
            </a:r>
          </a:p>
        </p:txBody>
      </p:sp>
      <p:pic>
        <p:nvPicPr>
          <p:cNvPr id="51202" name="Picture 3" descr="SpeciesDiversityLatitutude.tiff">
            <a:extLst>
              <a:ext uri="{FF2B5EF4-FFF2-40B4-BE49-F238E27FC236}">
                <a16:creationId xmlns:a16="http://schemas.microsoft.com/office/drawing/2014/main" id="{88157825-C33D-3445-A822-52100FE0F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0700" y="1270000"/>
            <a:ext cx="8597900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Rectangle 4">
            <a:extLst>
              <a:ext uri="{FF2B5EF4-FFF2-40B4-BE49-F238E27FC236}">
                <a16:creationId xmlns:a16="http://schemas.microsoft.com/office/drawing/2014/main" id="{79FBC379-692B-284C-91DA-705C158DA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568960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chemeClr val="tx2"/>
                </a:solidFill>
              </a:rPr>
              <a:t>Applies to plants and animals, but not necessarily microbes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F18D42-168F-F24C-B4EB-FA914F2BEF58}"/>
              </a:ext>
            </a:extLst>
          </p:cNvPr>
          <p:cNvSpPr txBox="1"/>
          <p:nvPr/>
        </p:nvSpPr>
        <p:spPr>
          <a:xfrm>
            <a:off x="6650354" y="1457739"/>
            <a:ext cx="3841116" cy="110799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7030A0"/>
                </a:solidFill>
              </a:rPr>
              <a:t>WHY?????</a:t>
            </a:r>
          </a:p>
        </p:txBody>
      </p:sp>
    </p:spTree>
    <p:extLst>
      <p:ext uri="{BB962C8B-B14F-4D97-AF65-F5344CB8AC3E}">
        <p14:creationId xmlns:p14="http://schemas.microsoft.com/office/powerpoint/2010/main" val="2692907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EE9042C-0FE5-584A-A938-C76025EA4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9773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526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EE9042C-0FE5-584A-A938-C76025EA4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9773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AE9425E-0A4C-7A48-B836-7807DE580AF5}"/>
              </a:ext>
            </a:extLst>
          </p:cNvPr>
          <p:cNvSpPr/>
          <p:nvPr/>
        </p:nvSpPr>
        <p:spPr>
          <a:xfrm>
            <a:off x="1098544" y="3469943"/>
            <a:ext cx="10286457" cy="3094630"/>
          </a:xfrm>
          <a:prstGeom prst="rect">
            <a:avLst/>
          </a:prstGeom>
          <a:solidFill>
            <a:srgbClr val="FFFFFF">
              <a:alpha val="85098"/>
            </a:srgbClr>
          </a:solidFill>
          <a:ln w="2540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7030A0"/>
                </a:solidFill>
              </a:rPr>
              <a:t>The planetary boundary layer</a:t>
            </a:r>
            <a:r>
              <a:rPr lang="en-US" sz="4800" b="1" dirty="0">
                <a:solidFill>
                  <a:schemeClr val="tx1"/>
                </a:solidFill>
              </a:rPr>
              <a:t>: </a:t>
            </a:r>
          </a:p>
          <a:p>
            <a:pPr algn="ctr"/>
            <a:r>
              <a:rPr lang="en-US" sz="4800" b="1" dirty="0">
                <a:solidFill>
                  <a:schemeClr val="tx1"/>
                </a:solidFill>
              </a:rPr>
              <a:t>where the turbulent fluxes happen!</a:t>
            </a:r>
          </a:p>
        </p:txBody>
      </p:sp>
    </p:spTree>
    <p:extLst>
      <p:ext uri="{BB962C8B-B14F-4D97-AF65-F5344CB8AC3E}">
        <p14:creationId xmlns:p14="http://schemas.microsoft.com/office/powerpoint/2010/main" val="4185451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EE9042C-0FE5-584A-A938-C76025EA4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9773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803C551-73F8-0A4E-B364-A1F0FF07E81B}"/>
              </a:ext>
            </a:extLst>
          </p:cNvPr>
          <p:cNvSpPr/>
          <p:nvPr/>
        </p:nvSpPr>
        <p:spPr>
          <a:xfrm>
            <a:off x="2610678" y="1789043"/>
            <a:ext cx="2385392" cy="2769705"/>
          </a:xfrm>
          <a:prstGeom prst="rect">
            <a:avLst/>
          </a:prstGeom>
          <a:noFill/>
          <a:ln w="2540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083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696</Words>
  <Application>Microsoft Macintosh PowerPoint</Application>
  <PresentationFormat>Widescreen</PresentationFormat>
  <Paragraphs>147</Paragraphs>
  <Slides>60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Calibri Light</vt:lpstr>
      <vt:lpstr>Mangal</vt:lpstr>
      <vt:lpstr>Office Theme</vt:lpstr>
      <vt:lpstr>Climate and Soils</vt:lpstr>
      <vt:lpstr>Climate</vt:lpstr>
      <vt:lpstr>Climate = long term average weather</vt:lpstr>
      <vt:lpstr>Climate = long term average weather</vt:lpstr>
      <vt:lpstr>Why do we care about climate?</vt:lpstr>
      <vt:lpstr>Earth’s Energy Budget</vt:lpstr>
      <vt:lpstr>PowerPoint Presentation</vt:lpstr>
      <vt:lpstr>PowerPoint Presentation</vt:lpstr>
      <vt:lpstr>PowerPoint Presentation</vt:lpstr>
      <vt:lpstr>Aerosols</vt:lpstr>
      <vt:lpstr>PowerPoint Presentation</vt:lpstr>
      <vt:lpstr>PowerPoint Presentation</vt:lpstr>
      <vt:lpstr>PowerPoint Presentation</vt:lpstr>
      <vt:lpstr>Albedo</vt:lpstr>
      <vt:lpstr>PowerPoint Presentation</vt:lpstr>
      <vt:lpstr>PowerPoint Presentation</vt:lpstr>
      <vt:lpstr>PowerPoint Presentation</vt:lpstr>
      <vt:lpstr>PowerPoint Presentation</vt:lpstr>
      <vt:lpstr>Greenhouse gases</vt:lpstr>
      <vt:lpstr>PowerPoint Presentation</vt:lpstr>
      <vt:lpstr>PowerPoint Presentation</vt:lpstr>
      <vt:lpstr>Topography</vt:lpstr>
      <vt:lpstr>PowerPoint Presentation</vt:lpstr>
      <vt:lpstr>Vegetation</vt:lpstr>
      <vt:lpstr>PowerPoint Presentation</vt:lpstr>
      <vt:lpstr>Long-term climate</vt:lpstr>
      <vt:lpstr>Without humans would climate change over time?</vt:lpstr>
      <vt:lpstr>Without life on Earth would climate change over time?</vt:lpstr>
      <vt:lpstr>PowerPoint Presentation</vt:lpstr>
      <vt:lpstr>PowerPoint Presentation</vt:lpstr>
      <vt:lpstr>PowerPoint Presentation</vt:lpstr>
      <vt:lpstr>Soils</vt:lpstr>
      <vt:lpstr>Soil Erosion and Formation</vt:lpstr>
      <vt:lpstr>Soil Erosion</vt:lpstr>
      <vt:lpstr>Erosion</vt:lpstr>
      <vt:lpstr>Erosion</vt:lpstr>
      <vt:lpstr>Formation: State factors</vt:lpstr>
      <vt:lpstr>Parent Material</vt:lpstr>
      <vt:lpstr>PowerPoint Presentation</vt:lpstr>
      <vt:lpstr>Organisms</vt:lpstr>
      <vt:lpstr>Topography</vt:lpstr>
      <vt:lpstr>Time</vt:lpstr>
      <vt:lpstr>PowerPoint Presentation</vt:lpstr>
      <vt:lpstr>Soil properties</vt:lpstr>
      <vt:lpstr>Soil Texture</vt:lpstr>
      <vt:lpstr>Physical: Soil texture</vt:lpstr>
      <vt:lpstr>PowerPoint Presentation</vt:lpstr>
      <vt:lpstr>Physical: Soil texture</vt:lpstr>
      <vt:lpstr>PowerPoint Presentation</vt:lpstr>
      <vt:lpstr>PowerPoint Presentation</vt:lpstr>
      <vt:lpstr>Chemical: Cation Exchange Capacity</vt:lpstr>
      <vt:lpstr>Biomes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our biome?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37</cp:revision>
  <dcterms:created xsi:type="dcterms:W3CDTF">2019-09-05T15:34:46Z</dcterms:created>
  <dcterms:modified xsi:type="dcterms:W3CDTF">2023-08-14T11:46:04Z</dcterms:modified>
</cp:coreProperties>
</file>